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97" r:id="rId5"/>
    <p:sldId id="294" r:id="rId6"/>
    <p:sldId id="299" r:id="rId7"/>
    <p:sldId id="300" r:id="rId8"/>
    <p:sldId id="301" r:id="rId9"/>
    <p:sldId id="302" r:id="rId10"/>
    <p:sldId id="303" r:id="rId11"/>
    <p:sldId id="304" r:id="rId12"/>
    <p:sldId id="305" r:id="rId13"/>
    <p:sldId id="306" r:id="rId14"/>
    <p:sldId id="307" r:id="rId15"/>
    <p:sldId id="264" r:id="rId16"/>
    <p:sldId id="261" r:id="rId17"/>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2229"/>
    <a:srgbClr val="9E1E24"/>
    <a:srgbClr val="2D221B"/>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17" d="100"/>
          <a:sy n="117" d="100"/>
        </p:scale>
        <p:origin x="222" y="108"/>
      </p:cViewPr>
      <p:guideLst>
        <p:guide orient="horz" pos="1635"/>
        <p:guide pos="2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9E6A0-7437-40B7-A62F-F14A80C02E7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0D10A-244A-430E-9297-571F1CB3C63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45" r="546" b="8380"/>
          <a:stretch>
            <a:fillRect/>
          </a:stretch>
        </p:blipFill>
        <p:spPr bwMode="auto">
          <a:xfrm>
            <a:off x="-71438" y="-509588"/>
            <a:ext cx="9215438" cy="565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rot="19973393">
            <a:off x="-306070" y="2782570"/>
            <a:ext cx="6327140" cy="1322070"/>
          </a:xfrm>
          <a:prstGeom prst="rect">
            <a:avLst/>
          </a:prstGeom>
          <a:noFill/>
        </p:spPr>
        <p:txBody>
          <a:bodyPr wrap="square" rtlCol="0">
            <a:spAutoFit/>
          </a:bodyPr>
          <a:lstStyle/>
          <a:p>
            <a:pPr algn="ctr"/>
            <a:r>
              <a:rPr lang="en-US" altLang="zh-CN"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UI</a:t>
            </a:r>
            <a:r>
              <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设计展示</a:t>
            </a:r>
            <a:endPar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a:p>
            <a:pPr algn="ctr"/>
            <a:r>
              <a:rPr lang="en-US" altLang="zh-CN" sz="4000"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		</a:t>
            </a:r>
            <a:r>
              <a:rPr lang="zh-CN" altLang="en-US" sz="2400"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第</a:t>
            </a:r>
            <a:r>
              <a:rPr lang="en-US" altLang="zh-CN" sz="1600"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24</a:t>
            </a:r>
            <a:r>
              <a:rPr lang="zh-CN" altLang="en-US" sz="1600"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组</a:t>
            </a:r>
            <a:endParaRPr lang="zh-CN" altLang="en-US" sz="1600"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4" name="TextBox 3"/>
          <p:cNvSpPr txBox="1"/>
          <p:nvPr/>
        </p:nvSpPr>
        <p:spPr>
          <a:xfrm rot="19973393">
            <a:off x="4047976" y="1221883"/>
            <a:ext cx="1351351" cy="461665"/>
          </a:xfrm>
          <a:prstGeom prst="rect">
            <a:avLst/>
          </a:prstGeom>
          <a:noFill/>
        </p:spPr>
        <p:txBody>
          <a:bodyPr wrap="square" rtlCol="0">
            <a:spAutoFit/>
          </a:bodyPr>
          <a:lstStyle/>
          <a:p>
            <a:pPr algn="ctr"/>
            <a:r>
              <a:rPr lang="en-US" altLang="zh-CN" sz="2400" dirty="0" smtClean="0">
                <a:solidFill>
                  <a:srgbClr val="2D221B"/>
                </a:solidFill>
                <a:latin typeface="微软雅黑" panose="020B0503020204020204" pitchFamily="34" charset="-122"/>
                <a:ea typeface="微软雅黑" panose="020B0503020204020204" pitchFamily="34" charset="-122"/>
                <a:cs typeface="Vrinda" panose="020B0502040204020203" pitchFamily="34" charset="0"/>
              </a:rPr>
              <a:t>LOGO</a:t>
            </a:r>
            <a:endParaRPr lang="en-US" altLang="zh-CN" sz="2400"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2168" t="-90" r="18952" b="2080"/>
          <a:stretch>
            <a:fillRect/>
          </a:stretch>
        </p:blipFill>
        <p:spPr bwMode="auto">
          <a:xfrm rot="1815511">
            <a:off x="-732504" y="-1777045"/>
            <a:ext cx="10610830" cy="874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65982" y="1575176"/>
            <a:ext cx="4595513" cy="583565"/>
          </a:xfrm>
          <a:prstGeom prst="rect">
            <a:avLst/>
          </a:prstGeom>
          <a:noFill/>
        </p:spPr>
        <p:txBody>
          <a:bodyPr wrap="square" rtlCol="0">
            <a:spAutoFit/>
          </a:bodyPr>
          <a:lstStyle/>
          <a:p>
            <a:r>
              <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界面的实现</a:t>
            </a:r>
            <a:endPar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15" name="TextBox 14"/>
          <p:cNvSpPr txBox="1"/>
          <p:nvPr/>
        </p:nvSpPr>
        <p:spPr>
          <a:xfrm>
            <a:off x="2565767" y="2158697"/>
            <a:ext cx="4220338" cy="1630045"/>
          </a:xfrm>
          <a:prstGeom prst="rect">
            <a:avLst/>
          </a:prstGeom>
          <a:noFill/>
        </p:spPr>
        <p:txBody>
          <a:bodyPr wrap="square" rtlCol="0">
            <a:spAutoFit/>
          </a:bodyPr>
          <a:lstStyle/>
          <a:p>
            <a:pPr>
              <a:lnSpc>
                <a:spcPts val="1500"/>
              </a:lnSpc>
            </a:pP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采用高仿微信的主</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UI</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设计方法，界面上部使用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ActionBar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（一种导航栏）实现，中部使用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ViewPager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实现可滑动的界面，下部使用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LinearLayout</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嵌套布局。在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ActionBar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中可以加入按钮，一般来说如果按钮过多会放入右方的</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overflow</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中，但是如果设备有菜单功能键，显示隐藏动作的功能将会由Menu菜单功能键实现。所以需要自己配置</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menu</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，把</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ActionBar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按钮的</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showAsAction</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属性设置成</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never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，则按钮不会出现在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ACtionBar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上面而只出现在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overflow</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中</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。中部使用</a:t>
            </a:r>
            <a:r>
              <a:rPr lang="en-US" altLang="zh-CN"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ViewPager</a:t>
            </a:r>
            <a:r>
              <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rPr>
              <a:t>时使用适配器让每一个中部能正常显示在想要的位置。</a:t>
            </a:r>
            <a:endParaRPr lang="zh-CN" altLang="en-US" sz="1000" dirty="0" err="1">
              <a:solidFill>
                <a:schemeClr val="tx1">
                  <a:lumMod val="85000"/>
                  <a:lumOff val="15000"/>
                </a:schemeClr>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895" y="144780"/>
            <a:ext cx="524446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任务填写及地址设置</a:t>
            </a:r>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界面</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pic>
        <p:nvPicPr>
          <p:cNvPr id="1026" name="Picture 2" descr="C:\Users\liusk\Desktop\ppt素材\任务填写1.png任务填写1"/>
          <p:cNvPicPr>
            <a:picLocks noChangeAspect="1" noChangeArrowheads="1"/>
          </p:cNvPicPr>
          <p:nvPr/>
        </p:nvPicPr>
        <p:blipFill rotWithShape="1">
          <a:blip r:embed="rId2"/>
          <a:srcRect/>
          <a:stretch>
            <a:fillRect/>
          </a:stretch>
        </p:blipFill>
        <p:spPr bwMode="auto">
          <a:xfrm>
            <a:off x="1062990" y="676593"/>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Users\liusk\Desktop\ppt素材\任务填写2.png任务填写2"/>
          <p:cNvPicPr>
            <a:picLocks noChangeAspect="1" noChangeArrowheads="1"/>
          </p:cNvPicPr>
          <p:nvPr/>
        </p:nvPicPr>
        <p:blipFill rotWithShape="1">
          <a:blip r:embed="rId3"/>
          <a:srcRect/>
          <a:stretch>
            <a:fillRect/>
          </a:stretch>
        </p:blipFill>
        <p:spPr bwMode="auto">
          <a:xfrm>
            <a:off x="3756660" y="675958"/>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6924675" y="675640"/>
            <a:ext cx="1967865" cy="4240530"/>
          </a:xfrm>
          <a:prstGeom prst="rect">
            <a:avLst/>
          </a:prstGeom>
          <a:noFill/>
        </p:spPr>
        <p:txBody>
          <a:bodyPr vert="eaVert" wrap="square" rtlCol="0">
            <a:spAutoFit/>
          </a:bodyPr>
          <a:p>
            <a:r>
              <a:rPr lang="en-US" altLang="zh-CN" sz="4000"/>
              <a:t>·</a:t>
            </a:r>
            <a:r>
              <a:rPr lang="zh-CN" altLang="en-US"/>
              <a:t>都采用</a:t>
            </a:r>
            <a:r>
              <a:rPr lang="en-US" altLang="zh-CN"/>
              <a:t>LinearLayout</a:t>
            </a:r>
            <a:r>
              <a:rPr lang="zh-CN" altLang="en-US"/>
              <a:t>进行布局</a:t>
            </a:r>
            <a:endParaRPr lang="zh-CN" altLang="en-US"/>
          </a:p>
          <a:p>
            <a:r>
              <a:rPr lang="en-US" altLang="zh-CN" sz="4000"/>
              <a:t>·</a:t>
            </a:r>
            <a:r>
              <a:rPr lang="zh-CN" altLang="en-US"/>
              <a:t>监听按钮点击事件，最后显示主要的信息在任务界面</a:t>
            </a:r>
            <a:endParaRPr lang="zh-CN" altLang="en-US"/>
          </a:p>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45" r="546" b="8380"/>
          <a:stretch>
            <a:fillRect/>
          </a:stretch>
        </p:blipFill>
        <p:spPr bwMode="auto">
          <a:xfrm>
            <a:off x="-71438" y="-509588"/>
            <a:ext cx="9215438" cy="565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rot="19973393">
            <a:off x="167797" y="2771363"/>
            <a:ext cx="5976664" cy="706755"/>
          </a:xfrm>
          <a:prstGeom prst="rect">
            <a:avLst/>
          </a:prstGeom>
          <a:noFill/>
        </p:spPr>
        <p:txBody>
          <a:bodyPr wrap="square" rtlCol="0">
            <a:spAutoFit/>
          </a:bodyPr>
          <a:lstStyle/>
          <a:p>
            <a:pPr algn="ctr"/>
            <a:r>
              <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动效展示</a:t>
            </a:r>
            <a:endPar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4" name="TextBox 3"/>
          <p:cNvSpPr txBox="1"/>
          <p:nvPr/>
        </p:nvSpPr>
        <p:spPr>
          <a:xfrm rot="19973393">
            <a:off x="4047976" y="1221883"/>
            <a:ext cx="1351351" cy="460375"/>
          </a:xfrm>
          <a:prstGeom prst="rect">
            <a:avLst/>
          </a:prstGeom>
          <a:noFill/>
        </p:spPr>
        <p:txBody>
          <a:bodyPr wrap="square" rtlCol="0">
            <a:spAutoFit/>
          </a:bodyPr>
          <a:lstStyle/>
          <a:p>
            <a:pPr algn="ctr"/>
            <a:endParaRPr lang="en-US" altLang="zh-CN" sz="2400"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2168" t="-90" r="18952" b="2080"/>
          <a:stretch>
            <a:fillRect/>
          </a:stretch>
        </p:blipFill>
        <p:spPr bwMode="auto">
          <a:xfrm rot="1815511">
            <a:off x="-732504" y="-1777045"/>
            <a:ext cx="10610830" cy="874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67960" y="1529715"/>
            <a:ext cx="4595495" cy="583565"/>
          </a:xfrm>
          <a:prstGeom prst="rect">
            <a:avLst/>
          </a:prstGeom>
          <a:noFill/>
        </p:spPr>
        <p:txBody>
          <a:bodyPr wrap="square" rtlCol="0">
            <a:spAutoFit/>
          </a:bodyPr>
          <a:lstStyle/>
          <a:p>
            <a:r>
              <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主界面跳转</a:t>
            </a:r>
            <a:endPar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pic>
        <p:nvPicPr>
          <p:cNvPr id="3" name="动效展示">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118235" y="100330"/>
            <a:ext cx="2571115" cy="45307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2168" t="-90" r="18952" b="2080"/>
          <a:stretch>
            <a:fillRect/>
          </a:stretch>
        </p:blipFill>
        <p:spPr bwMode="auto">
          <a:xfrm rot="1815511">
            <a:off x="-732504" y="-1777045"/>
            <a:ext cx="10610830" cy="874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67960" y="1529715"/>
            <a:ext cx="4595495" cy="583565"/>
          </a:xfrm>
          <a:prstGeom prst="rect">
            <a:avLst/>
          </a:prstGeom>
          <a:noFill/>
        </p:spPr>
        <p:txBody>
          <a:bodyPr wrap="square" rtlCol="0">
            <a:spAutoFit/>
          </a:bodyPr>
          <a:lstStyle/>
          <a:p>
            <a:r>
              <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短信验证</a:t>
            </a:r>
            <a:endParaRPr lang="zh-CN" altLang="en-US" sz="32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pic>
        <p:nvPicPr>
          <p:cNvPr id="2" name="短信验证视频">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449070" y="153670"/>
            <a:ext cx="2357120" cy="453136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3"/>
          <p:cNvGrpSpPr/>
          <p:nvPr/>
        </p:nvGrpSpPr>
        <p:grpSpPr>
          <a:xfrm rot="20818050">
            <a:off x="6083602" y="564065"/>
            <a:ext cx="2114802" cy="1918937"/>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sp>
        <p:nvSpPr>
          <p:cNvPr id="8" name="TextBox 7"/>
          <p:cNvSpPr txBox="1"/>
          <p:nvPr/>
        </p:nvSpPr>
        <p:spPr>
          <a:xfrm>
            <a:off x="1619672" y="2348175"/>
            <a:ext cx="5093219" cy="1015663"/>
          </a:xfrm>
          <a:prstGeom prst="rect">
            <a:avLst/>
          </a:prstGeom>
          <a:noFill/>
        </p:spPr>
        <p:txBody>
          <a:bodyPr wrap="square" rtlCol="0">
            <a:spAutoFit/>
          </a:bodyPr>
          <a:lstStyle/>
          <a:p>
            <a:pPr algn="ctr"/>
            <a:r>
              <a:rPr lang="en-US" altLang="zh-CN" sz="6000" b="1" dirty="0" smtClean="0">
                <a:solidFill>
                  <a:srgbClr val="2D221B"/>
                </a:solidFill>
                <a:latin typeface="微软雅黑" panose="020B0503020204020204" pitchFamily="34" charset="-122"/>
                <a:ea typeface="微软雅黑" panose="020B0503020204020204" pitchFamily="34" charset="-122"/>
                <a:cs typeface="Vrinda" panose="020B0502040204020203" pitchFamily="34" charset="0"/>
              </a:rPr>
              <a:t>THANK YOU</a:t>
            </a:r>
            <a:endParaRPr lang="en-US" altLang="zh-CN" sz="6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9455" t="38977" r="28052" b="3250"/>
          <a:stretch>
            <a:fillRect/>
          </a:stretch>
        </p:blipFill>
        <p:spPr bwMode="auto">
          <a:xfrm flipH="1">
            <a:off x="-73398" y="-509588"/>
            <a:ext cx="9215438" cy="565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rot="1626607" flipH="1">
            <a:off x="5276090" y="862677"/>
            <a:ext cx="2746036" cy="707886"/>
          </a:xfrm>
          <a:prstGeom prst="rect">
            <a:avLst/>
          </a:prstGeom>
          <a:noFill/>
        </p:spPr>
        <p:txBody>
          <a:bodyPr wrap="square" rtlCol="0">
            <a:spAutoFit/>
          </a:bodyPr>
          <a:lstStyle/>
          <a:p>
            <a:pPr algn="ctr"/>
            <a:r>
              <a:rPr lang="en-US" altLang="zh-CN" sz="4000" b="1" dirty="0" smtClean="0">
                <a:solidFill>
                  <a:srgbClr val="2D221B"/>
                </a:solidFill>
                <a:latin typeface="微软雅黑" panose="020B0503020204020204" pitchFamily="34" charset="-122"/>
                <a:ea typeface="微软雅黑" panose="020B0503020204020204" pitchFamily="34" charset="-122"/>
                <a:cs typeface="Vrinda" panose="020B0502040204020203" pitchFamily="34" charset="0"/>
              </a:rPr>
              <a:t>CONTENT</a:t>
            </a:r>
            <a:endParaRPr lang="en-US" altLang="zh-CN"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2" name="组合 1"/>
          <p:cNvGrpSpPr/>
          <p:nvPr/>
        </p:nvGrpSpPr>
        <p:grpSpPr>
          <a:xfrm>
            <a:off x="3664549" y="1275606"/>
            <a:ext cx="3859779" cy="2508827"/>
            <a:chOff x="4093354" y="1196963"/>
            <a:chExt cx="3859779" cy="2508827"/>
          </a:xfrm>
        </p:grpSpPr>
        <p:sp>
          <p:nvSpPr>
            <p:cNvPr id="8" name="TextBox 7"/>
            <p:cNvSpPr txBox="1"/>
            <p:nvPr/>
          </p:nvSpPr>
          <p:spPr>
            <a:xfrm rot="1626607" flipH="1">
              <a:off x="5002322" y="1896727"/>
              <a:ext cx="2950811"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设计思路</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4" name="Freeform 56"/>
            <p:cNvSpPr>
              <a:spLocks noEditPoints="1"/>
            </p:cNvSpPr>
            <p:nvPr/>
          </p:nvSpPr>
          <p:spPr bwMode="auto">
            <a:xfrm rot="1603853">
              <a:off x="4871132" y="1196963"/>
              <a:ext cx="338981" cy="293597"/>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tx1">
                <a:lumMod val="85000"/>
                <a:lumOff val="15000"/>
              </a:schemeClr>
            </a:solidFill>
            <a:ln w="9525">
              <a:noFill/>
              <a:round/>
            </a:ln>
          </p:spPr>
          <p:txBody>
            <a:bodyPr vert="horz" wrap="square" lIns="124358" tIns="62179" rIns="124358" bIns="62179" numCol="1" anchor="t" anchorCtr="0" compatLnSpc="1"/>
            <a:lstStyle/>
            <a:p>
              <a:endParaRPr lang="en-US"/>
            </a:p>
          </p:txBody>
        </p:sp>
        <p:sp>
          <p:nvSpPr>
            <p:cNvPr id="5" name="Freeform 229"/>
            <p:cNvSpPr>
              <a:spLocks noEditPoints="1"/>
            </p:cNvSpPr>
            <p:nvPr/>
          </p:nvSpPr>
          <p:spPr bwMode="auto">
            <a:xfrm rot="1603853">
              <a:off x="4495634" y="1905979"/>
              <a:ext cx="317390" cy="319503"/>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tx1">
                <a:lumMod val="85000"/>
                <a:lumOff val="15000"/>
              </a:schemeClr>
            </a:solidFill>
            <a:ln w="9525">
              <a:noFill/>
              <a:round/>
            </a:ln>
          </p:spPr>
          <p:txBody>
            <a:bodyPr vert="horz" wrap="square" lIns="124358" tIns="62179" rIns="124358" bIns="62179" numCol="1" anchor="t" anchorCtr="0" compatLnSpc="1"/>
            <a:lstStyle/>
            <a:p>
              <a:endParaRPr lang="en-US"/>
            </a:p>
          </p:txBody>
        </p:sp>
        <p:sp>
          <p:nvSpPr>
            <p:cNvPr id="6" name="Freeform 88"/>
            <p:cNvSpPr>
              <a:spLocks noEditPoints="1"/>
            </p:cNvSpPr>
            <p:nvPr/>
          </p:nvSpPr>
          <p:spPr bwMode="auto">
            <a:xfrm rot="1603853">
              <a:off x="4093354" y="2700866"/>
              <a:ext cx="324000" cy="252000"/>
            </a:xfrm>
            <a:custGeom>
              <a:avLst/>
              <a:gdLst/>
              <a:ahLst/>
              <a:cxnLst>
                <a:cxn ang="0">
                  <a:pos x="68" y="8"/>
                </a:cxn>
                <a:cxn ang="0">
                  <a:pos x="67" y="9"/>
                </a:cxn>
                <a:cxn ang="0">
                  <a:pos x="2" y="9"/>
                </a:cxn>
                <a:cxn ang="0">
                  <a:pos x="0" y="8"/>
                </a:cxn>
                <a:cxn ang="0">
                  <a:pos x="0" y="1"/>
                </a:cxn>
                <a:cxn ang="0">
                  <a:pos x="2" y="0"/>
                </a:cxn>
                <a:cxn ang="0">
                  <a:pos x="67" y="0"/>
                </a:cxn>
                <a:cxn ang="0">
                  <a:pos x="68" y="1"/>
                </a:cxn>
                <a:cxn ang="0">
                  <a:pos x="68" y="8"/>
                </a:cxn>
                <a:cxn ang="0">
                  <a:pos x="68" y="52"/>
                </a:cxn>
                <a:cxn ang="0">
                  <a:pos x="67" y="53"/>
                </a:cxn>
                <a:cxn ang="0">
                  <a:pos x="2" y="53"/>
                </a:cxn>
                <a:cxn ang="0">
                  <a:pos x="0" y="52"/>
                </a:cxn>
                <a:cxn ang="0">
                  <a:pos x="0" y="44"/>
                </a:cxn>
                <a:cxn ang="0">
                  <a:pos x="2" y="43"/>
                </a:cxn>
                <a:cxn ang="0">
                  <a:pos x="67" y="43"/>
                </a:cxn>
                <a:cxn ang="0">
                  <a:pos x="68" y="44"/>
                </a:cxn>
                <a:cxn ang="0">
                  <a:pos x="68" y="52"/>
                </a:cxn>
                <a:cxn ang="0">
                  <a:pos x="15" y="37"/>
                </a:cxn>
                <a:cxn ang="0">
                  <a:pos x="14" y="38"/>
                </a:cxn>
                <a:cxn ang="0">
                  <a:pos x="13" y="38"/>
                </a:cxn>
                <a:cxn ang="0">
                  <a:pos x="2" y="27"/>
                </a:cxn>
                <a:cxn ang="0">
                  <a:pos x="2" y="26"/>
                </a:cxn>
                <a:cxn ang="0">
                  <a:pos x="2" y="25"/>
                </a:cxn>
                <a:cxn ang="0">
                  <a:pos x="13" y="14"/>
                </a:cxn>
                <a:cxn ang="0">
                  <a:pos x="14" y="14"/>
                </a:cxn>
                <a:cxn ang="0">
                  <a:pos x="15" y="15"/>
                </a:cxn>
                <a:cxn ang="0">
                  <a:pos x="15" y="37"/>
                </a:cxn>
                <a:cxn ang="0">
                  <a:pos x="68" y="23"/>
                </a:cxn>
                <a:cxn ang="0">
                  <a:pos x="67" y="24"/>
                </a:cxn>
                <a:cxn ang="0">
                  <a:pos x="26" y="24"/>
                </a:cxn>
                <a:cxn ang="0">
                  <a:pos x="25" y="23"/>
                </a:cxn>
                <a:cxn ang="0">
                  <a:pos x="25" y="15"/>
                </a:cxn>
                <a:cxn ang="0">
                  <a:pos x="26" y="14"/>
                </a:cxn>
                <a:cxn ang="0">
                  <a:pos x="67" y="14"/>
                </a:cxn>
                <a:cxn ang="0">
                  <a:pos x="68" y="15"/>
                </a:cxn>
                <a:cxn ang="0">
                  <a:pos x="68" y="23"/>
                </a:cxn>
                <a:cxn ang="0">
                  <a:pos x="68" y="37"/>
                </a:cxn>
                <a:cxn ang="0">
                  <a:pos x="67" y="38"/>
                </a:cxn>
                <a:cxn ang="0">
                  <a:pos x="26" y="38"/>
                </a:cxn>
                <a:cxn ang="0">
                  <a:pos x="25" y="37"/>
                </a:cxn>
                <a:cxn ang="0">
                  <a:pos x="25" y="30"/>
                </a:cxn>
                <a:cxn ang="0">
                  <a:pos x="26" y="29"/>
                </a:cxn>
                <a:cxn ang="0">
                  <a:pos x="67" y="29"/>
                </a:cxn>
                <a:cxn ang="0">
                  <a:pos x="68" y="30"/>
                </a:cxn>
                <a:cxn ang="0">
                  <a:pos x="68" y="37"/>
                </a:cxn>
              </a:cxnLst>
              <a:rect l="0" t="0" r="r" b="b"/>
              <a:pathLst>
                <a:path w="68" h="53">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15" y="37"/>
                  </a:moveTo>
                  <a:cubicBezTo>
                    <a:pt x="15" y="38"/>
                    <a:pt x="14" y="38"/>
                    <a:pt x="14" y="38"/>
                  </a:cubicBezTo>
                  <a:cubicBezTo>
                    <a:pt x="13" y="38"/>
                    <a:pt x="13" y="38"/>
                    <a:pt x="13" y="38"/>
                  </a:cubicBezTo>
                  <a:cubicBezTo>
                    <a:pt x="2" y="27"/>
                    <a:pt x="2" y="27"/>
                    <a:pt x="2" y="27"/>
                  </a:cubicBezTo>
                  <a:cubicBezTo>
                    <a:pt x="2" y="27"/>
                    <a:pt x="2" y="27"/>
                    <a:pt x="2" y="26"/>
                  </a:cubicBezTo>
                  <a:cubicBezTo>
                    <a:pt x="2" y="26"/>
                    <a:pt x="2" y="26"/>
                    <a:pt x="2" y="25"/>
                  </a:cubicBezTo>
                  <a:cubicBezTo>
                    <a:pt x="13" y="14"/>
                    <a:pt x="13" y="14"/>
                    <a:pt x="13" y="14"/>
                  </a:cubicBezTo>
                  <a:cubicBezTo>
                    <a:pt x="13" y="14"/>
                    <a:pt x="13" y="14"/>
                    <a:pt x="14" y="14"/>
                  </a:cubicBezTo>
                  <a:cubicBezTo>
                    <a:pt x="14" y="14"/>
                    <a:pt x="15" y="15"/>
                    <a:pt x="15" y="15"/>
                  </a:cubicBezTo>
                  <a:lnTo>
                    <a:pt x="15" y="37"/>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chemeClr val="tx1">
                <a:lumMod val="85000"/>
                <a:lumOff val="15000"/>
              </a:schemeClr>
            </a:solidFill>
            <a:ln w="9525">
              <a:noFill/>
              <a:round/>
            </a:ln>
          </p:spPr>
          <p:txBody>
            <a:bodyPr vert="horz" wrap="square" lIns="124358" tIns="62179" rIns="124358" bIns="62179" numCol="1" anchor="t" anchorCtr="0" compatLnSpc="1"/>
            <a:lstStyle/>
            <a:p>
              <a:endParaRPr lang="en-US"/>
            </a:p>
          </p:txBody>
        </p:sp>
        <p:sp>
          <p:nvSpPr>
            <p:cNvPr id="12" name="TextBox 11"/>
            <p:cNvSpPr txBox="1"/>
            <p:nvPr/>
          </p:nvSpPr>
          <p:spPr>
            <a:xfrm rot="1626607" flipH="1">
              <a:off x="4688673" y="2640276"/>
              <a:ext cx="2966506"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实现过程</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13" name="TextBox 12"/>
            <p:cNvSpPr txBox="1"/>
            <p:nvPr/>
          </p:nvSpPr>
          <p:spPr>
            <a:xfrm rot="1626607" flipH="1">
              <a:off x="4212147" y="3307010"/>
              <a:ext cx="2746036"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动效展示</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45" r="546" b="8380"/>
          <a:stretch>
            <a:fillRect/>
          </a:stretch>
        </p:blipFill>
        <p:spPr bwMode="auto">
          <a:xfrm>
            <a:off x="-71438" y="-509588"/>
            <a:ext cx="9215438" cy="565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rot="19973393">
            <a:off x="-8733" y="3062828"/>
            <a:ext cx="5976664" cy="706755"/>
          </a:xfrm>
          <a:prstGeom prst="rect">
            <a:avLst/>
          </a:prstGeom>
          <a:noFill/>
        </p:spPr>
        <p:txBody>
          <a:bodyPr wrap="square" rtlCol="0">
            <a:spAutoFit/>
          </a:bodyPr>
          <a:lstStyle/>
          <a:p>
            <a:pPr algn="ctr"/>
            <a:r>
              <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设计思路</a:t>
            </a:r>
            <a:endPar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4" name="TextBox 3"/>
          <p:cNvSpPr txBox="1"/>
          <p:nvPr/>
        </p:nvSpPr>
        <p:spPr>
          <a:xfrm rot="19973393">
            <a:off x="4047976" y="1221883"/>
            <a:ext cx="1351351" cy="460375"/>
          </a:xfrm>
          <a:prstGeom prst="rect">
            <a:avLst/>
          </a:prstGeom>
          <a:noFill/>
        </p:spPr>
        <p:txBody>
          <a:bodyPr wrap="square" rtlCol="0">
            <a:spAutoFit/>
          </a:bodyPr>
          <a:lstStyle/>
          <a:p>
            <a:pPr algn="ctr"/>
            <a:endParaRPr lang="en-US" altLang="zh-CN" sz="2400"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692" y="144686"/>
            <a:ext cx="302433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设计思路</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grpSp>
        <p:nvGrpSpPr>
          <p:cNvPr id="91" name="组合 90"/>
          <p:cNvGrpSpPr/>
          <p:nvPr/>
        </p:nvGrpSpPr>
        <p:grpSpPr>
          <a:xfrm rot="0" flipH="1">
            <a:off x="1393190" y="3227705"/>
            <a:ext cx="6506210" cy="1867866"/>
            <a:chOff x="1356919" y="1075770"/>
            <a:chExt cx="6506363" cy="1315046"/>
          </a:xfrm>
        </p:grpSpPr>
        <p:sp>
          <p:nvSpPr>
            <p:cNvPr id="94" name="矩形 93"/>
            <p:cNvSpPr/>
            <p:nvPr/>
          </p:nvSpPr>
          <p:spPr>
            <a:xfrm flipH="1">
              <a:off x="1357554" y="1075770"/>
              <a:ext cx="1524671" cy="194025"/>
            </a:xfrm>
            <a:prstGeom prst="rect">
              <a:avLst/>
            </a:prstGeom>
          </p:spPr>
          <p:txBody>
            <a:bodyPr wrap="square">
              <a:spAutoFit/>
            </a:bodyPr>
            <a:lstStyle/>
            <a:p>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设计思路</a:t>
              </a:r>
              <a:endPar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矩形 94"/>
            <p:cNvSpPr/>
            <p:nvPr/>
          </p:nvSpPr>
          <p:spPr>
            <a:xfrm flipH="1">
              <a:off x="1356919" y="1351394"/>
              <a:ext cx="6506363" cy="1039422"/>
            </a:xfrm>
            <a:prstGeom prst="rect">
              <a:avLst/>
            </a:prstGeom>
          </p:spPr>
          <p:txBody>
            <a:bodyPr wrap="square">
              <a:spAutoFit/>
            </a:bodyPr>
            <a:lstStyle/>
            <a:p>
              <a:pPr algn="r"/>
              <a:r>
                <a:rPr lang="zh-CN" sz="1000" dirty="0">
                  <a:solidFill>
                    <a:schemeClr val="tx1">
                      <a:lumMod val="85000"/>
                      <a:lumOff val="15000"/>
                    </a:schemeClr>
                  </a:solidFill>
                </a:rPr>
                <a:t>主界面</a:t>
              </a:r>
              <a:r>
                <a:rPr lang="zh-CN" sz="1000" dirty="0">
                  <a:solidFill>
                    <a:schemeClr val="tx1">
                      <a:lumMod val="85000"/>
                      <a:lumOff val="15000"/>
                    </a:schemeClr>
                  </a:solidFill>
                </a:rPr>
                <a:t>参照</a:t>
              </a:r>
              <a:r>
                <a:rPr lang="en-US" altLang="zh-CN" sz="1000" dirty="0">
                  <a:solidFill>
                    <a:schemeClr val="tx1">
                      <a:lumMod val="85000"/>
                      <a:lumOff val="15000"/>
                    </a:schemeClr>
                  </a:solidFill>
                </a:rPr>
                <a:t>QQ</a:t>
              </a:r>
              <a:r>
                <a:rPr lang="zh-CN" altLang="en-US" sz="1000" dirty="0">
                  <a:solidFill>
                    <a:schemeClr val="tx1">
                      <a:lumMod val="85000"/>
                      <a:lumOff val="15000"/>
                    </a:schemeClr>
                  </a:solidFill>
                </a:rPr>
                <a:t>的主界面设计主界面</a:t>
              </a:r>
              <a:endParaRPr lang="zh-CN" altLang="en-US" sz="1000" dirty="0">
                <a:solidFill>
                  <a:schemeClr val="tx1">
                    <a:lumMod val="85000"/>
                    <a:lumOff val="15000"/>
                  </a:schemeClr>
                </a:solidFill>
              </a:endParaRPr>
            </a:p>
            <a:p>
              <a:pPr algn="r"/>
              <a:r>
                <a:rPr lang="zh-CN" altLang="en-US" sz="1000" dirty="0">
                  <a:solidFill>
                    <a:schemeClr val="tx1">
                      <a:lumMod val="85000"/>
                      <a:lumOff val="15000"/>
                    </a:schemeClr>
                  </a:solidFill>
                </a:rPr>
                <a:t>老用户输入账号密码点击</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登录</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按钮</a:t>
              </a:r>
              <a:r>
                <a:rPr lang="zh-CN" altLang="en-US" sz="1000" dirty="0">
                  <a:solidFill>
                    <a:schemeClr val="tx1">
                      <a:lumMod val="85000"/>
                      <a:lumOff val="15000"/>
                    </a:schemeClr>
                  </a:solidFill>
                </a:rPr>
                <a:t>即可登录</a:t>
              </a:r>
              <a:endParaRPr lang="zh-CN" altLang="en-US" sz="1000" dirty="0">
                <a:solidFill>
                  <a:schemeClr val="tx1">
                    <a:lumMod val="85000"/>
                    <a:lumOff val="15000"/>
                  </a:schemeClr>
                </a:solidFill>
              </a:endParaRPr>
            </a:p>
            <a:p>
              <a:pPr algn="r"/>
              <a:r>
                <a:rPr lang="zh-CN" altLang="en-US" sz="1000" dirty="0">
                  <a:solidFill>
                    <a:schemeClr val="tx1">
                      <a:lumMod val="85000"/>
                      <a:lumOff val="15000"/>
                    </a:schemeClr>
                  </a:solidFill>
                </a:rPr>
                <a:t>新用户可以点击</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新用户注册</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注册属于自己的账号</a:t>
              </a:r>
              <a:endParaRPr lang="zh-CN" altLang="en-US" sz="1000" dirty="0">
                <a:solidFill>
                  <a:schemeClr val="tx1">
                    <a:lumMod val="85000"/>
                    <a:lumOff val="15000"/>
                  </a:schemeClr>
                </a:solidFill>
              </a:endParaRPr>
            </a:p>
            <a:p>
              <a:pPr algn="r"/>
              <a:r>
                <a:rPr lang="zh-CN" altLang="en-US" sz="1000" dirty="0">
                  <a:solidFill>
                    <a:schemeClr val="tx1">
                      <a:lumMod val="85000"/>
                      <a:lumOff val="15000"/>
                    </a:schemeClr>
                  </a:solidFill>
                </a:rPr>
                <a:t>忘记密码的用户可以点击</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忘记密码</a:t>
              </a:r>
              <a:r>
                <a:rPr lang="en-US" altLang="zh-CN" sz="1000" dirty="0">
                  <a:solidFill>
                    <a:schemeClr val="tx1">
                      <a:lumMod val="85000"/>
                      <a:lumOff val="15000"/>
                    </a:schemeClr>
                  </a:solidFill>
                </a:rPr>
                <a:t>”</a:t>
              </a:r>
              <a:r>
                <a:rPr lang="zh-CN" altLang="en-US" sz="1000" dirty="0">
                  <a:solidFill>
                    <a:schemeClr val="tx1">
                      <a:lumMod val="85000"/>
                      <a:lumOff val="15000"/>
                    </a:schemeClr>
                  </a:solidFill>
                </a:rPr>
                <a:t>进行新密码的设置</a:t>
              </a:r>
              <a:endParaRPr lang="zh-CN" altLang="en-US" sz="1000" dirty="0">
                <a:solidFill>
                  <a:schemeClr val="tx1">
                    <a:lumMod val="85000"/>
                    <a:lumOff val="15000"/>
                  </a:schemeClr>
                </a:solidFill>
              </a:endParaRPr>
            </a:p>
            <a:p>
              <a:pPr algn="r"/>
              <a:endParaRPr lang="zh-CN" altLang="en-US" sz="1000" dirty="0">
                <a:solidFill>
                  <a:schemeClr val="tx1">
                    <a:lumMod val="85000"/>
                    <a:lumOff val="15000"/>
                  </a:schemeClr>
                </a:solidFill>
              </a:endParaRPr>
            </a:p>
            <a:p>
              <a:pPr algn="r"/>
              <a:r>
                <a:rPr lang="zh-CN" altLang="en-US" sz="1000" dirty="0">
                  <a:solidFill>
                    <a:schemeClr val="tx1">
                      <a:lumMod val="85000"/>
                      <a:lumOff val="15000"/>
                    </a:schemeClr>
                  </a:solidFill>
                </a:rPr>
                <a:t>其余界面按照实现的功能设计对应的界面</a:t>
              </a:r>
              <a:endParaRPr lang="zh-CN" altLang="en-US" sz="1000" dirty="0">
                <a:solidFill>
                  <a:schemeClr val="tx1">
                    <a:lumMod val="85000"/>
                    <a:lumOff val="15000"/>
                  </a:schemeClr>
                </a:solidFill>
              </a:endParaRPr>
            </a:p>
            <a:p>
              <a:pPr algn="r"/>
              <a:r>
                <a:rPr lang="zh-CN" altLang="en-US" sz="1000" dirty="0">
                  <a:solidFill>
                    <a:schemeClr val="tx1">
                      <a:lumMod val="85000"/>
                      <a:lumOff val="15000"/>
                    </a:schemeClr>
                  </a:solidFill>
                </a:rPr>
                <a:t>一共设计并实现了九个界面</a:t>
              </a:r>
              <a:endParaRPr lang="zh-CN" altLang="en-US" sz="1000" dirty="0">
                <a:solidFill>
                  <a:schemeClr val="tx1">
                    <a:lumMod val="85000"/>
                    <a:lumOff val="15000"/>
                  </a:schemeClr>
                </a:solidFill>
              </a:endParaRPr>
            </a:p>
            <a:p>
              <a:pPr algn="r"/>
              <a:endParaRPr lang="zh-CN" altLang="en-US" sz="1000" dirty="0">
                <a:solidFill>
                  <a:schemeClr val="tx1">
                    <a:lumMod val="85000"/>
                    <a:lumOff val="15000"/>
                  </a:schemeClr>
                </a:solidFill>
              </a:endParaRPr>
            </a:p>
            <a:p>
              <a:pPr algn="r"/>
              <a:endParaRPr lang="zh-CN" altLang="en-US" sz="1000" dirty="0">
                <a:solidFill>
                  <a:schemeClr val="tx1">
                    <a:lumMod val="85000"/>
                    <a:lumOff val="15000"/>
                  </a:schemeClr>
                </a:solidFill>
              </a:endParaRPr>
            </a:p>
          </p:txBody>
        </p:sp>
      </p:grpSp>
      <p:pic>
        <p:nvPicPr>
          <p:cNvPr id="2" name="图片 1" descr="sheji"/>
          <p:cNvPicPr>
            <a:picLocks noChangeAspect="1"/>
          </p:cNvPicPr>
          <p:nvPr/>
        </p:nvPicPr>
        <p:blipFill>
          <a:blip r:embed="rId2"/>
          <a:stretch>
            <a:fillRect/>
          </a:stretch>
        </p:blipFill>
        <p:spPr>
          <a:xfrm>
            <a:off x="533400" y="732790"/>
            <a:ext cx="8100695" cy="208788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
            <a:extLst>
              <a:ext uri="{28A0092B-C50C-407E-A947-70E740481C1C}">
                <a14:useLocalDpi xmlns:a14="http://schemas.microsoft.com/office/drawing/2010/main" val="0"/>
              </a:ext>
            </a:extLst>
          </a:blip>
          <a:srcRect l="345" r="546" b="8380"/>
          <a:stretch>
            <a:fillRect/>
          </a:stretch>
        </p:blipFill>
        <p:spPr bwMode="auto">
          <a:xfrm>
            <a:off x="-71438" y="-509588"/>
            <a:ext cx="9215438" cy="5653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rot="19973393">
            <a:off x="-103348" y="2940273"/>
            <a:ext cx="5976664" cy="706755"/>
          </a:xfrm>
          <a:prstGeom prst="rect">
            <a:avLst/>
          </a:prstGeom>
          <a:noFill/>
        </p:spPr>
        <p:txBody>
          <a:bodyPr wrap="square" rtlCol="0">
            <a:spAutoFit/>
          </a:bodyPr>
          <a:lstStyle/>
          <a:p>
            <a:pPr algn="ctr"/>
            <a:r>
              <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实现过程</a:t>
            </a:r>
            <a:endParaRPr lang="zh-CN" altLang="en-US" sz="4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
        <p:nvSpPr>
          <p:cNvPr id="4" name="TextBox 3"/>
          <p:cNvSpPr txBox="1"/>
          <p:nvPr/>
        </p:nvSpPr>
        <p:spPr>
          <a:xfrm rot="19973393">
            <a:off x="4047976" y="1221883"/>
            <a:ext cx="1351351" cy="460375"/>
          </a:xfrm>
          <a:prstGeom prst="rect">
            <a:avLst/>
          </a:prstGeom>
          <a:noFill/>
        </p:spPr>
        <p:txBody>
          <a:bodyPr wrap="square" rtlCol="0">
            <a:spAutoFit/>
          </a:bodyPr>
          <a:lstStyle/>
          <a:p>
            <a:pPr algn="ctr"/>
            <a:endParaRPr lang="en-US" altLang="zh-CN" sz="2400"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692" y="144686"/>
            <a:ext cx="302433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主</a:t>
            </a:r>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界面的</a:t>
            </a:r>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实现</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sp>
        <p:nvSpPr>
          <p:cNvPr id="88" name="矩形 87"/>
          <p:cNvSpPr/>
          <p:nvPr/>
        </p:nvSpPr>
        <p:spPr>
          <a:xfrm>
            <a:off x="3908425" y="1223010"/>
            <a:ext cx="3952240" cy="1936750"/>
          </a:xfrm>
          <a:prstGeom prst="rect">
            <a:avLst/>
          </a:prstGeom>
        </p:spPr>
        <p:txBody>
          <a:bodyPr wrap="square" lIns="91438" tIns="45719" rIns="91438" bIns="45719">
            <a:spAutoFit/>
          </a:bodyPr>
          <a:lstStyle/>
          <a:p>
            <a:r>
              <a:rPr lang="en-US" altLang="zh-CN" sz="1000" dirty="0">
                <a:solidFill>
                  <a:schemeClr val="tx1">
                    <a:lumMod val="75000"/>
                    <a:lumOff val="25000"/>
                  </a:schemeClr>
                </a:solidFill>
              </a:rPr>
              <a:t>        </a:t>
            </a:r>
            <a:r>
              <a:rPr lang="zh-CN" sz="1000" dirty="0">
                <a:solidFill>
                  <a:schemeClr val="tx1">
                    <a:lumMod val="75000"/>
                    <a:lumOff val="25000"/>
                  </a:schemeClr>
                </a:solidFill>
              </a:rPr>
              <a:t>参考</a:t>
            </a:r>
            <a:r>
              <a:rPr lang="en-US" altLang="zh-CN" sz="1000" dirty="0">
                <a:solidFill>
                  <a:schemeClr val="tx1">
                    <a:lumMod val="75000"/>
                    <a:lumOff val="25000"/>
                  </a:schemeClr>
                </a:solidFill>
              </a:rPr>
              <a:t>QQ</a:t>
            </a:r>
            <a:r>
              <a:rPr lang="zh-CN" altLang="en-US" sz="1000" dirty="0">
                <a:solidFill>
                  <a:schemeClr val="tx1">
                    <a:lumMod val="75000"/>
                    <a:lumOff val="25000"/>
                  </a:schemeClr>
                </a:solidFill>
              </a:rPr>
              <a:t>的主</a:t>
            </a:r>
            <a:r>
              <a:rPr lang="zh-CN" altLang="en-US" sz="1000" dirty="0">
                <a:solidFill>
                  <a:schemeClr val="tx1">
                    <a:lumMod val="75000"/>
                    <a:lumOff val="25000"/>
                  </a:schemeClr>
                </a:solidFill>
              </a:rPr>
              <a:t>界面设计，点击进入</a:t>
            </a:r>
            <a:r>
              <a:rPr lang="en-US" altLang="zh-CN" sz="1000" dirty="0">
                <a:solidFill>
                  <a:schemeClr val="tx1">
                    <a:lumMod val="75000"/>
                    <a:lumOff val="25000"/>
                  </a:schemeClr>
                </a:solidFill>
              </a:rPr>
              <a:t>app</a:t>
            </a:r>
            <a:r>
              <a:rPr lang="zh-CN" altLang="en-US" sz="1000" dirty="0">
                <a:solidFill>
                  <a:schemeClr val="tx1">
                    <a:lumMod val="75000"/>
                    <a:lumOff val="25000"/>
                  </a:schemeClr>
                </a:solidFill>
              </a:rPr>
              <a:t>后输入用户名和密码及进行登录。</a:t>
            </a:r>
            <a:endParaRPr lang="zh-CN" altLang="en-US" sz="1000" dirty="0">
              <a:solidFill>
                <a:schemeClr val="tx1">
                  <a:lumMod val="75000"/>
                  <a:lumOff val="25000"/>
                </a:schemeClr>
              </a:solidFill>
            </a:endParaRPr>
          </a:p>
          <a:p>
            <a:r>
              <a:rPr lang="zh-CN" altLang="en-US" sz="1000" dirty="0">
                <a:solidFill>
                  <a:schemeClr val="tx1">
                    <a:lumMod val="75000"/>
                    <a:lumOff val="25000"/>
                  </a:schemeClr>
                </a:solidFill>
              </a:rPr>
              <a:t>         登录按钮根据</a:t>
            </a:r>
            <a:r>
              <a:rPr lang="en-US" altLang="zh-CN" sz="1000" dirty="0">
                <a:solidFill>
                  <a:schemeClr val="tx1">
                    <a:lumMod val="75000"/>
                    <a:lumOff val="25000"/>
                  </a:schemeClr>
                </a:solidFill>
              </a:rPr>
              <a:t>Button</a:t>
            </a:r>
            <a:r>
              <a:rPr lang="zh-CN" altLang="en-US" sz="1000" dirty="0">
                <a:solidFill>
                  <a:schemeClr val="tx1">
                    <a:lumMod val="75000"/>
                    <a:lumOff val="25000"/>
                  </a:schemeClr>
                </a:solidFill>
              </a:rPr>
              <a:t>中</a:t>
            </a:r>
            <a:r>
              <a:rPr lang="en-US" altLang="zh-CN" sz="1000" dirty="0">
                <a:solidFill>
                  <a:schemeClr val="tx1">
                    <a:lumMod val="75000"/>
                    <a:lumOff val="25000"/>
                  </a:schemeClr>
                </a:solidFill>
              </a:rPr>
              <a:t>android:backgroud</a:t>
            </a:r>
            <a:r>
              <a:rPr lang="zh-CN" altLang="en-US" sz="1000" dirty="0">
                <a:solidFill>
                  <a:schemeClr val="tx1">
                    <a:lumMod val="75000"/>
                    <a:lumOff val="25000"/>
                  </a:schemeClr>
                </a:solidFill>
              </a:rPr>
              <a:t>属性的规则：颜色和不透明度 (alpha) 值以十六进制表示法表示（任何一种颜色的值范围都是 0 到 255(00 到 ff)。对于 alpha，00 表示完全透明，ff 表示完全不透明。android:background的值的格式为”#AARRGGBB”。AA即透明度，R、G、B是红绿蓝三色。每一位均为0–F的十六位数。其中透明度的数值越大，越不透明。因此这里如果想设置透明度为50%的白色的话，可以如上设置），把按钮设置成半透明的天蓝色。</a:t>
            </a:r>
            <a:endParaRPr lang="zh-CN" altLang="en-US" sz="1000" dirty="0">
              <a:solidFill>
                <a:schemeClr val="tx1">
                  <a:lumMod val="75000"/>
                  <a:lumOff val="25000"/>
                </a:schemeClr>
              </a:solidFill>
            </a:endParaRPr>
          </a:p>
          <a:p>
            <a:r>
              <a:rPr lang="en-US" altLang="zh-CN" sz="1000" dirty="0">
                <a:solidFill>
                  <a:schemeClr val="tx1">
                    <a:lumMod val="75000"/>
                    <a:lumOff val="25000"/>
                  </a:schemeClr>
                </a:solidFill>
              </a:rPr>
              <a:t>         “</a:t>
            </a:r>
            <a:r>
              <a:rPr lang="zh-CN" altLang="en-US" sz="1000" dirty="0">
                <a:solidFill>
                  <a:schemeClr val="tx1">
                    <a:lumMod val="75000"/>
                    <a:lumOff val="25000"/>
                  </a:schemeClr>
                </a:solidFill>
              </a:rPr>
              <a:t>忘记密码</a:t>
            </a:r>
            <a:r>
              <a:rPr lang="en-US" altLang="zh-CN" sz="1000" dirty="0">
                <a:solidFill>
                  <a:schemeClr val="tx1">
                    <a:lumMod val="75000"/>
                    <a:lumOff val="25000"/>
                  </a:schemeClr>
                </a:solidFill>
              </a:rPr>
              <a:t>”</a:t>
            </a:r>
            <a:r>
              <a:rPr lang="zh-CN" altLang="en-US" sz="1000" dirty="0">
                <a:solidFill>
                  <a:schemeClr val="tx1">
                    <a:lumMod val="75000"/>
                    <a:lumOff val="25000"/>
                  </a:schemeClr>
                </a:solidFill>
              </a:rPr>
              <a:t>和</a:t>
            </a:r>
            <a:r>
              <a:rPr lang="en-US" altLang="zh-CN" sz="1000" dirty="0">
                <a:solidFill>
                  <a:schemeClr val="tx1">
                    <a:lumMod val="75000"/>
                    <a:lumOff val="25000"/>
                  </a:schemeClr>
                </a:solidFill>
              </a:rPr>
              <a:t>“</a:t>
            </a:r>
            <a:r>
              <a:rPr lang="zh-CN" altLang="en-US" sz="1000" dirty="0">
                <a:solidFill>
                  <a:schemeClr val="tx1">
                    <a:lumMod val="75000"/>
                    <a:lumOff val="25000"/>
                  </a:schemeClr>
                </a:solidFill>
              </a:rPr>
              <a:t>新用户注册</a:t>
            </a:r>
            <a:r>
              <a:rPr lang="en-US" altLang="zh-CN" sz="1000" dirty="0">
                <a:solidFill>
                  <a:schemeClr val="tx1">
                    <a:lumMod val="75000"/>
                    <a:lumOff val="25000"/>
                  </a:schemeClr>
                </a:solidFill>
              </a:rPr>
              <a:t>”</a:t>
            </a:r>
            <a:r>
              <a:rPr lang="zh-CN" altLang="en-US" sz="1000" dirty="0">
                <a:solidFill>
                  <a:schemeClr val="tx1">
                    <a:lumMod val="75000"/>
                    <a:lumOff val="25000"/>
                  </a:schemeClr>
                </a:solidFill>
              </a:rPr>
              <a:t>设置成</a:t>
            </a:r>
            <a:r>
              <a:rPr lang="en-US" altLang="zh-CN" sz="1000" dirty="0">
                <a:solidFill>
                  <a:schemeClr val="tx1">
                    <a:lumMod val="75000"/>
                    <a:lumOff val="25000"/>
                  </a:schemeClr>
                </a:solidFill>
              </a:rPr>
              <a:t>TextView</a:t>
            </a:r>
            <a:r>
              <a:rPr lang="zh-CN" altLang="en-US" sz="1000" dirty="0">
                <a:solidFill>
                  <a:schemeClr val="tx1">
                    <a:lumMod val="75000"/>
                    <a:lumOff val="25000"/>
                  </a:schemeClr>
                </a:solidFill>
              </a:rPr>
              <a:t>，在实现时使用setClickable()实现</a:t>
            </a:r>
            <a:r>
              <a:rPr lang="en-US" altLang="zh-CN" sz="1000" dirty="0">
                <a:solidFill>
                  <a:schemeClr val="tx1">
                    <a:lumMod val="75000"/>
                    <a:lumOff val="25000"/>
                  </a:schemeClr>
                </a:solidFill>
              </a:rPr>
              <a:t>TextView</a:t>
            </a:r>
            <a:r>
              <a:rPr lang="zh-CN" altLang="en-US" sz="1000" dirty="0">
                <a:solidFill>
                  <a:schemeClr val="tx1">
                    <a:lumMod val="75000"/>
                    <a:lumOff val="25000"/>
                  </a:schemeClr>
                </a:solidFill>
              </a:rPr>
              <a:t>控件的可点击，并且</a:t>
            </a:r>
            <a:r>
              <a:rPr lang="zh-CN" altLang="en-US" sz="1000" dirty="0">
                <a:solidFill>
                  <a:schemeClr val="tx1">
                    <a:lumMod val="75000"/>
                    <a:lumOff val="25000"/>
                  </a:schemeClr>
                </a:solidFill>
              </a:rPr>
              <a:t>设置监听器，实现界面的跳转。</a:t>
            </a:r>
            <a:endParaRPr lang="zh-CN" altLang="en-US" sz="1000" dirty="0">
              <a:solidFill>
                <a:schemeClr val="tx1">
                  <a:lumMod val="75000"/>
                  <a:lumOff val="25000"/>
                </a:schemeClr>
              </a:solidFill>
            </a:endParaRPr>
          </a:p>
        </p:txBody>
      </p:sp>
      <p:pic>
        <p:nvPicPr>
          <p:cNvPr id="1026" name="Picture 2" descr="C:\Users\liusk\Desktop\ppt素材\主界面.png主界面"/>
          <p:cNvPicPr>
            <a:picLocks noChangeAspect="1" noChangeArrowheads="1"/>
          </p:cNvPicPr>
          <p:nvPr/>
        </p:nvPicPr>
        <p:blipFill rotWithShape="1">
          <a:blip r:embed="rId2"/>
          <a:srcRect/>
          <a:stretch>
            <a:fillRect/>
          </a:stretch>
        </p:blipFill>
        <p:spPr bwMode="auto">
          <a:xfrm>
            <a:off x="1042670" y="676275"/>
            <a:ext cx="2160270" cy="423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692" y="144686"/>
            <a:ext cx="302433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短信验证界面的实现</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sp>
        <p:nvSpPr>
          <p:cNvPr id="88" name="矩形 87"/>
          <p:cNvSpPr/>
          <p:nvPr/>
        </p:nvSpPr>
        <p:spPr>
          <a:xfrm>
            <a:off x="3908425" y="1223010"/>
            <a:ext cx="3952240" cy="1013460"/>
          </a:xfrm>
          <a:prstGeom prst="rect">
            <a:avLst/>
          </a:prstGeom>
        </p:spPr>
        <p:txBody>
          <a:bodyPr wrap="square" lIns="91438" tIns="45719" rIns="91438" bIns="45719">
            <a:spAutoFit/>
          </a:bodyPr>
          <a:lstStyle/>
          <a:p>
            <a:r>
              <a:rPr lang="en-US" altLang="zh-CN" sz="1000" dirty="0">
                <a:solidFill>
                  <a:schemeClr val="tx1">
                    <a:lumMod val="75000"/>
                    <a:lumOff val="25000"/>
                  </a:schemeClr>
                </a:solidFill>
              </a:rPr>
              <a:t>        </a:t>
            </a:r>
            <a:r>
              <a:rPr lang="zh-CN" sz="1000" dirty="0">
                <a:solidFill>
                  <a:schemeClr val="tx1">
                    <a:lumMod val="75000"/>
                    <a:lumOff val="25000"/>
                  </a:schemeClr>
                </a:solidFill>
              </a:rPr>
              <a:t>短信验证需要用于注册新用户和忘记密码后重设密码前验证操作者的身份。界面使用</a:t>
            </a:r>
            <a:r>
              <a:rPr lang="en-US" altLang="zh-CN" sz="1000" dirty="0">
                <a:solidFill>
                  <a:schemeClr val="tx1">
                    <a:lumMod val="75000"/>
                    <a:lumOff val="25000"/>
                  </a:schemeClr>
                </a:solidFill>
              </a:rPr>
              <a:t>LinearLayout</a:t>
            </a:r>
            <a:r>
              <a:rPr lang="zh-CN" altLang="en-US" sz="1000" dirty="0">
                <a:solidFill>
                  <a:schemeClr val="tx1">
                    <a:lumMod val="75000"/>
                    <a:lumOff val="25000"/>
                  </a:schemeClr>
                </a:solidFill>
              </a:rPr>
              <a:t>进行布局。使用</a:t>
            </a:r>
            <a:r>
              <a:rPr lang="en-US" altLang="zh-CN" sz="1000" dirty="0">
                <a:solidFill>
                  <a:schemeClr val="tx1">
                    <a:lumMod val="75000"/>
                    <a:lumOff val="25000"/>
                  </a:schemeClr>
                </a:solidFill>
              </a:rPr>
              <a:t>MobSDK</a:t>
            </a:r>
            <a:r>
              <a:rPr lang="zh-CN" altLang="en-US" sz="1000" dirty="0">
                <a:solidFill>
                  <a:schemeClr val="tx1">
                    <a:lumMod val="75000"/>
                    <a:lumOff val="25000"/>
                  </a:schemeClr>
                </a:solidFill>
              </a:rPr>
              <a:t>里面的短信验证</a:t>
            </a:r>
            <a:r>
              <a:rPr lang="en-US" altLang="zh-CN" sz="1000" dirty="0">
                <a:solidFill>
                  <a:schemeClr val="tx1">
                    <a:lumMod val="75000"/>
                    <a:lumOff val="25000"/>
                  </a:schemeClr>
                </a:solidFill>
              </a:rPr>
              <a:t>API——SMS</a:t>
            </a:r>
            <a:r>
              <a:rPr lang="zh-CN" altLang="en-US" sz="1000" dirty="0">
                <a:solidFill>
                  <a:schemeClr val="tx1">
                    <a:lumMod val="75000"/>
                    <a:lumOff val="25000"/>
                  </a:schemeClr>
                </a:solidFill>
              </a:rPr>
              <a:t>进行</a:t>
            </a:r>
            <a:r>
              <a:rPr lang="en-US" altLang="zh-CN" sz="1000" dirty="0">
                <a:solidFill>
                  <a:schemeClr val="tx1">
                    <a:lumMod val="75000"/>
                    <a:lumOff val="25000"/>
                  </a:schemeClr>
                </a:solidFill>
              </a:rPr>
              <a:t>app</a:t>
            </a:r>
            <a:r>
              <a:rPr lang="zh-CN" altLang="en-US" sz="1000" dirty="0">
                <a:solidFill>
                  <a:schemeClr val="tx1">
                    <a:lumMod val="75000"/>
                    <a:lumOff val="25000"/>
                  </a:schemeClr>
                </a:solidFill>
              </a:rPr>
              <a:t>的短信验证。监听两个按钮点击时两个</a:t>
            </a:r>
            <a:r>
              <a:rPr lang="en-US" altLang="zh-CN" sz="1000" dirty="0">
                <a:solidFill>
                  <a:schemeClr val="tx1">
                    <a:lumMod val="75000"/>
                    <a:lumOff val="25000"/>
                  </a:schemeClr>
                </a:solidFill>
              </a:rPr>
              <a:t>EditText</a:t>
            </a:r>
            <a:r>
              <a:rPr lang="zh-CN" altLang="en-US" sz="1000" dirty="0">
                <a:solidFill>
                  <a:schemeClr val="tx1">
                    <a:lumMod val="75000"/>
                    <a:lumOff val="25000"/>
                  </a:schemeClr>
                </a:solidFill>
              </a:rPr>
              <a:t>的状态判断是否发送信息。若验证成功后根据界面跳转时的数据传递，判断下一个将要跳转到的是注册中的信息填写界面还是重设密码中的设置新密码的界面。</a:t>
            </a:r>
            <a:endParaRPr lang="zh-CN" altLang="en-US" sz="1000" dirty="0">
              <a:solidFill>
                <a:schemeClr val="tx1">
                  <a:lumMod val="75000"/>
                  <a:lumOff val="25000"/>
                </a:schemeClr>
              </a:solidFill>
            </a:endParaRPr>
          </a:p>
        </p:txBody>
      </p:sp>
      <p:pic>
        <p:nvPicPr>
          <p:cNvPr id="1026" name="Picture 2" descr="C:\Users\liusk\Desktop\ppt素材\短信验证.png短信验证"/>
          <p:cNvPicPr>
            <a:picLocks noChangeAspect="1" noChangeArrowheads="1"/>
          </p:cNvPicPr>
          <p:nvPr/>
        </p:nvPicPr>
        <p:blipFill rotWithShape="1">
          <a:blip r:embed="rId2"/>
          <a:srcRect/>
          <a:stretch>
            <a:fillRect/>
          </a:stretch>
        </p:blipFill>
        <p:spPr bwMode="auto">
          <a:xfrm>
            <a:off x="1062990" y="676275"/>
            <a:ext cx="2119630" cy="423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895" y="144780"/>
            <a:ext cx="524446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注册用户信息填写</a:t>
            </a:r>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界面及密码重置界面</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pic>
        <p:nvPicPr>
          <p:cNvPr id="1026" name="Picture 2" descr="C:\Users\liusk\Desktop\ppt素材\注册2.png注册2"/>
          <p:cNvPicPr>
            <a:picLocks noChangeAspect="1" noChangeArrowheads="1"/>
          </p:cNvPicPr>
          <p:nvPr/>
        </p:nvPicPr>
        <p:blipFill rotWithShape="1">
          <a:blip r:embed="rId2"/>
          <a:srcRect/>
          <a:stretch>
            <a:fillRect/>
          </a:stretch>
        </p:blipFill>
        <p:spPr bwMode="auto">
          <a:xfrm>
            <a:off x="1062990" y="676593"/>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Users\liusk\Desktop\ppt素材\换密码.png换密码"/>
          <p:cNvPicPr>
            <a:picLocks noChangeAspect="1" noChangeArrowheads="1"/>
          </p:cNvPicPr>
          <p:nvPr/>
        </p:nvPicPr>
        <p:blipFill rotWithShape="1">
          <a:blip r:embed="rId3"/>
          <a:srcRect/>
          <a:stretch>
            <a:fillRect/>
          </a:stretch>
        </p:blipFill>
        <p:spPr bwMode="auto">
          <a:xfrm>
            <a:off x="3756660" y="675958"/>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p:cNvSpPr txBox="1"/>
          <p:nvPr/>
        </p:nvSpPr>
        <p:spPr>
          <a:xfrm>
            <a:off x="6924675" y="675640"/>
            <a:ext cx="1967865" cy="4240530"/>
          </a:xfrm>
          <a:prstGeom prst="rect">
            <a:avLst/>
          </a:prstGeom>
          <a:noFill/>
        </p:spPr>
        <p:txBody>
          <a:bodyPr vert="eaVert" wrap="square" rtlCol="0">
            <a:spAutoFit/>
          </a:bodyPr>
          <a:p>
            <a:r>
              <a:rPr lang="en-US" altLang="zh-CN" sz="4000"/>
              <a:t>·</a:t>
            </a:r>
            <a:r>
              <a:rPr lang="zh-CN" altLang="en-US"/>
              <a:t>都采用</a:t>
            </a:r>
            <a:r>
              <a:rPr lang="en-US" altLang="zh-CN"/>
              <a:t>LinearLayout</a:t>
            </a:r>
            <a:r>
              <a:rPr lang="zh-CN" altLang="en-US"/>
              <a:t>进行布局</a:t>
            </a:r>
            <a:endParaRPr lang="zh-CN" altLang="en-US"/>
          </a:p>
          <a:p>
            <a:r>
              <a:rPr lang="en-US" altLang="zh-CN" sz="4000"/>
              <a:t>·</a:t>
            </a:r>
            <a:r>
              <a:rPr lang="zh-CN" altLang="en-US"/>
              <a:t>监听按钮点击事件，把</a:t>
            </a:r>
            <a:r>
              <a:rPr lang="en-US" altLang="zh-CN"/>
              <a:t>EditText</a:t>
            </a:r>
            <a:r>
              <a:rPr lang="zh-CN" altLang="en-US"/>
              <a:t>内容写入数据库或是对数据库内的信息进行修改</a:t>
            </a:r>
            <a:endParaRPr lang="zh-CN" altLang="en-US"/>
          </a:p>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31697"/>
          <a:stretch>
            <a:fillRect/>
          </a:stretch>
        </p:blipFill>
        <p:spPr bwMode="auto">
          <a:xfrm>
            <a:off x="0" y="-1"/>
            <a:ext cx="9144000" cy="5143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937692" y="144686"/>
            <a:ext cx="3024335" cy="398780"/>
          </a:xfrm>
          <a:prstGeom prst="rect">
            <a:avLst/>
          </a:prstGeom>
          <a:noFill/>
        </p:spPr>
        <p:txBody>
          <a:bodyPr wrap="square" rtlCol="0">
            <a:spAutoFit/>
          </a:bodyPr>
          <a:lstStyle/>
          <a:p>
            <a:r>
              <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rPr>
              <a:t>登录后的三个主界面</a:t>
            </a:r>
            <a:endParaRPr lang="zh-CN" altLang="en-US" sz="2000" b="1" dirty="0">
              <a:solidFill>
                <a:srgbClr val="2D221B"/>
              </a:solidFill>
              <a:latin typeface="微软雅黑" panose="020B0503020204020204" pitchFamily="34" charset="-122"/>
              <a:ea typeface="微软雅黑" panose="020B0503020204020204" pitchFamily="34" charset="-122"/>
              <a:cs typeface="Vrinda" panose="020B0502040204020203" pitchFamily="34" charset="0"/>
            </a:endParaRPr>
          </a:p>
        </p:txBody>
      </p:sp>
      <p:grpSp>
        <p:nvGrpSpPr>
          <p:cNvPr id="6" name="Group 3"/>
          <p:cNvGrpSpPr/>
          <p:nvPr/>
        </p:nvGrpSpPr>
        <p:grpSpPr>
          <a:xfrm rot="21388552" flipH="1">
            <a:off x="242579" y="27865"/>
            <a:ext cx="689534" cy="625672"/>
            <a:chOff x="7930034" y="1635267"/>
            <a:chExt cx="3330788" cy="3022303"/>
          </a:xfrm>
          <a:solidFill>
            <a:srgbClr val="01A89E"/>
          </a:solidFill>
        </p:grpSpPr>
        <p:sp>
          <p:nvSpPr>
            <p:cNvPr id="7" name="Isosceles Triangle 7"/>
            <p:cNvSpPr/>
            <p:nvPr/>
          </p:nvSpPr>
          <p:spPr>
            <a:xfrm rot="2881072" flipV="1">
              <a:off x="8019596" y="3910238"/>
              <a:ext cx="657770" cy="836894"/>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9" name="Isosceles Triangle 8"/>
            <p:cNvSpPr/>
            <p:nvPr/>
          </p:nvSpPr>
          <p:spPr>
            <a:xfrm rot="2881072" flipV="1">
              <a:off x="8030238" y="4326992"/>
              <a:ext cx="265230" cy="337457"/>
            </a:xfrm>
            <a:prstGeom prst="triangl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0" name="Oval 9"/>
            <p:cNvSpPr/>
            <p:nvPr/>
          </p:nvSpPr>
          <p:spPr>
            <a:xfrm rot="2881072">
              <a:off x="8580663" y="351572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1" name="Oval 10"/>
            <p:cNvSpPr/>
            <p:nvPr/>
          </p:nvSpPr>
          <p:spPr>
            <a:xfrm rot="2881072">
              <a:off x="8794981" y="3751961"/>
              <a:ext cx="95276" cy="95276"/>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2" name="Oval 11"/>
            <p:cNvSpPr/>
            <p:nvPr/>
          </p:nvSpPr>
          <p:spPr>
            <a:xfrm rot="2881072">
              <a:off x="9017027" y="400065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3" name="Oval 12"/>
            <p:cNvSpPr/>
            <p:nvPr/>
          </p:nvSpPr>
          <p:spPr>
            <a:xfrm rot="2881072">
              <a:off x="8917084" y="321299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4" name="Oval 13"/>
            <p:cNvSpPr/>
            <p:nvPr/>
          </p:nvSpPr>
          <p:spPr>
            <a:xfrm rot="2881072">
              <a:off x="9276075" y="2947576"/>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6" name="Oval 14"/>
            <p:cNvSpPr/>
            <p:nvPr/>
          </p:nvSpPr>
          <p:spPr>
            <a:xfrm rot="2881072">
              <a:off x="9632596" y="256915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7" name="Oval 15"/>
            <p:cNvSpPr/>
            <p:nvPr/>
          </p:nvSpPr>
          <p:spPr>
            <a:xfrm rot="2881072">
              <a:off x="10670430" y="1635267"/>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8" name="Oval 16"/>
            <p:cNvSpPr/>
            <p:nvPr/>
          </p:nvSpPr>
          <p:spPr>
            <a:xfrm rot="2881072">
              <a:off x="10354311" y="191972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19" name="Oval 17"/>
            <p:cNvSpPr/>
            <p:nvPr/>
          </p:nvSpPr>
          <p:spPr>
            <a:xfrm rot="2881072">
              <a:off x="10038597" y="2253810"/>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0" name="Oval 18"/>
            <p:cNvSpPr/>
            <p:nvPr/>
          </p:nvSpPr>
          <p:spPr>
            <a:xfrm rot="2881072">
              <a:off x="11090701" y="21023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1" name="Oval 19"/>
            <p:cNvSpPr/>
            <p:nvPr/>
          </p:nvSpPr>
          <p:spPr>
            <a:xfrm rot="2881072">
              <a:off x="10927069" y="1888511"/>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2" name="Oval 20"/>
            <p:cNvSpPr/>
            <p:nvPr/>
          </p:nvSpPr>
          <p:spPr>
            <a:xfrm rot="2881072">
              <a:off x="10521112" y="27087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3" name="Oval 21"/>
            <p:cNvSpPr/>
            <p:nvPr/>
          </p:nvSpPr>
          <p:spPr>
            <a:xfrm rot="2881072">
              <a:off x="10773401" y="2395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4" name="Oval 22"/>
            <p:cNvSpPr/>
            <p:nvPr/>
          </p:nvSpPr>
          <p:spPr>
            <a:xfrm rot="2881072">
              <a:off x="10296370" y="2849452"/>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5" name="Oval 23"/>
            <p:cNvSpPr/>
            <p:nvPr/>
          </p:nvSpPr>
          <p:spPr>
            <a:xfrm rot="2881072">
              <a:off x="9902669" y="326528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6" name="Oval 24"/>
            <p:cNvSpPr/>
            <p:nvPr/>
          </p:nvSpPr>
          <p:spPr>
            <a:xfrm rot="2881072">
              <a:off x="9632463" y="3446861"/>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7" name="Oval 25"/>
            <p:cNvSpPr/>
            <p:nvPr/>
          </p:nvSpPr>
          <p:spPr>
            <a:xfrm rot="2881072">
              <a:off x="9314753" y="3794314"/>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8" name="Oval 26"/>
            <p:cNvSpPr/>
            <p:nvPr/>
          </p:nvSpPr>
          <p:spPr>
            <a:xfrm rot="2881072">
              <a:off x="10112396" y="2598419"/>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29" name="Oval 27"/>
            <p:cNvSpPr/>
            <p:nvPr/>
          </p:nvSpPr>
          <p:spPr>
            <a:xfrm rot="2881072">
              <a:off x="9877954" y="2841818"/>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0" name="Oval 28"/>
            <p:cNvSpPr/>
            <p:nvPr/>
          </p:nvSpPr>
          <p:spPr>
            <a:xfrm rot="2881072">
              <a:off x="9254321" y="3121514"/>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1" name="Oval 29"/>
            <p:cNvSpPr/>
            <p:nvPr/>
          </p:nvSpPr>
          <p:spPr>
            <a:xfrm rot="2881072">
              <a:off x="10591845" y="2011825"/>
              <a:ext cx="247155" cy="247155"/>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2" name="Oval 30"/>
            <p:cNvSpPr/>
            <p:nvPr/>
          </p:nvSpPr>
          <p:spPr>
            <a:xfrm rot="2881072">
              <a:off x="10473364" y="2438442"/>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3" name="Oval 31"/>
            <p:cNvSpPr/>
            <p:nvPr/>
          </p:nvSpPr>
          <p:spPr>
            <a:xfrm rot="2881072">
              <a:off x="9067241" y="3634743"/>
              <a:ext cx="170121" cy="170121"/>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sp>
          <p:nvSpPr>
            <p:cNvPr id="34" name="Oval 32"/>
            <p:cNvSpPr/>
            <p:nvPr/>
          </p:nvSpPr>
          <p:spPr>
            <a:xfrm rot="2881072">
              <a:off x="9610135" y="2931868"/>
              <a:ext cx="105312" cy="105312"/>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cxnSp>
          <p:nvCxnSpPr>
            <p:cNvPr id="35" name="Straight Connector 33"/>
            <p:cNvCxnSpPr>
              <a:stCxn id="10" idx="6"/>
              <a:endCxn id="11" idx="2"/>
            </p:cNvCxnSpPr>
            <p:nvPr/>
          </p:nvCxnSpPr>
          <p:spPr>
            <a:xfrm rot="2881072">
              <a:off x="8699978" y="3713354"/>
              <a:ext cx="133418"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6" name="Straight Connector 34"/>
            <p:cNvCxnSpPr>
              <a:stCxn id="11" idx="6"/>
              <a:endCxn id="12" idx="2"/>
            </p:cNvCxnSpPr>
            <p:nvPr/>
          </p:nvCxnSpPr>
          <p:spPr>
            <a:xfrm rot="2881072" flipV="1">
              <a:off x="8833064" y="3928003"/>
              <a:ext cx="253546" cy="149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5"/>
            <p:cNvCxnSpPr>
              <a:stCxn id="12" idx="0"/>
              <a:endCxn id="27" idx="4"/>
            </p:cNvCxnSpPr>
            <p:nvPr/>
          </p:nvCxnSpPr>
          <p:spPr>
            <a:xfrm rot="2881072" flipH="1" flipV="1">
              <a:off x="9246792" y="3845901"/>
              <a:ext cx="1" cy="21920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8" name="Straight Connector 36"/>
            <p:cNvCxnSpPr>
              <a:stCxn id="27" idx="0"/>
              <a:endCxn id="26" idx="4"/>
            </p:cNvCxnSpPr>
            <p:nvPr/>
          </p:nvCxnSpPr>
          <p:spPr>
            <a:xfrm rot="2881072" flipV="1">
              <a:off x="9530423" y="3533644"/>
              <a:ext cx="0" cy="33327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Connector 37"/>
            <p:cNvCxnSpPr>
              <a:stCxn id="26" idx="0"/>
              <a:endCxn id="25" idx="4"/>
            </p:cNvCxnSpPr>
            <p:nvPr/>
          </p:nvCxnSpPr>
          <p:spPr>
            <a:xfrm rot="2881072" flipV="1">
              <a:off x="9848469" y="3323000"/>
              <a:ext cx="0" cy="1821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0" name="Straight Connector 38"/>
            <p:cNvCxnSpPr>
              <a:stCxn id="25" idx="0"/>
              <a:endCxn id="24" idx="4"/>
            </p:cNvCxnSpPr>
            <p:nvPr/>
          </p:nvCxnSpPr>
          <p:spPr>
            <a:xfrm rot="2881072" flipV="1">
              <a:off x="10156334" y="2919312"/>
              <a:ext cx="1" cy="4355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1" name="Straight Connector 39"/>
            <p:cNvCxnSpPr>
              <a:stCxn id="24" idx="0"/>
              <a:endCxn id="22" idx="4"/>
            </p:cNvCxnSpPr>
            <p:nvPr/>
          </p:nvCxnSpPr>
          <p:spPr>
            <a:xfrm rot="2881072" flipH="1" flipV="1">
              <a:off x="10489643" y="2776626"/>
              <a:ext cx="1" cy="12102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2" name="Straight Connector 40"/>
            <p:cNvCxnSpPr>
              <a:stCxn id="22" idx="0"/>
              <a:endCxn id="23" idx="4"/>
            </p:cNvCxnSpPr>
            <p:nvPr/>
          </p:nvCxnSpPr>
          <p:spPr>
            <a:xfrm rot="2881072" flipH="1" flipV="1">
              <a:off x="10694872" y="2500903"/>
              <a:ext cx="18397" cy="26182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3" name="Straight Connector 41"/>
            <p:cNvCxnSpPr>
              <a:stCxn id="23" idx="0"/>
              <a:endCxn id="20" idx="4"/>
            </p:cNvCxnSpPr>
            <p:nvPr/>
          </p:nvCxnSpPr>
          <p:spPr>
            <a:xfrm rot="2881072" flipH="1" flipV="1">
              <a:off x="11014282" y="2203035"/>
              <a:ext cx="5660" cy="261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4" name="Straight Connector 42"/>
            <p:cNvCxnSpPr>
              <a:stCxn id="20" idx="2"/>
              <a:endCxn id="21" idx="6"/>
            </p:cNvCxnSpPr>
            <p:nvPr/>
          </p:nvCxnSpPr>
          <p:spPr>
            <a:xfrm rot="2881072" flipH="1" flipV="1">
              <a:off x="10978688" y="2042746"/>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a:stCxn id="21" idx="2"/>
              <a:endCxn id="17" idx="6"/>
            </p:cNvCxnSpPr>
            <p:nvPr/>
          </p:nvCxnSpPr>
          <p:spPr>
            <a:xfrm rot="2881072" flipH="1">
              <a:off x="10790228" y="1833308"/>
              <a:ext cx="176435" cy="1896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6" name="Straight Connector 44"/>
            <p:cNvCxnSpPr>
              <a:stCxn id="17" idx="4"/>
              <a:endCxn id="18" idx="0"/>
            </p:cNvCxnSpPr>
            <p:nvPr/>
          </p:nvCxnSpPr>
          <p:spPr>
            <a:xfrm rot="2881072">
              <a:off x="10597431" y="1734987"/>
              <a:ext cx="0" cy="2551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7" name="Straight Connector 45"/>
            <p:cNvCxnSpPr>
              <a:stCxn id="18" idx="4"/>
              <a:endCxn id="19" idx="0"/>
            </p:cNvCxnSpPr>
            <p:nvPr/>
          </p:nvCxnSpPr>
          <p:spPr>
            <a:xfrm rot="2881072" flipH="1">
              <a:off x="10248969" y="2005036"/>
              <a:ext cx="8600" cy="32285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8" name="Straight Connector 46"/>
            <p:cNvCxnSpPr>
              <a:stCxn id="19" idx="4"/>
              <a:endCxn id="16" idx="0"/>
            </p:cNvCxnSpPr>
            <p:nvPr/>
          </p:nvCxnSpPr>
          <p:spPr>
            <a:xfrm rot="2881072">
              <a:off x="9912199" y="2283199"/>
              <a:ext cx="8600" cy="37260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49" name="Straight Connector 47"/>
            <p:cNvCxnSpPr>
              <a:stCxn id="16" idx="4"/>
              <a:endCxn id="14" idx="0"/>
            </p:cNvCxnSpPr>
            <p:nvPr/>
          </p:nvCxnSpPr>
          <p:spPr>
            <a:xfrm rot="2881072" flipH="1">
              <a:off x="9509682" y="2646637"/>
              <a:ext cx="2937" cy="38284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8"/>
            <p:cNvCxnSpPr>
              <a:stCxn id="14" idx="4"/>
              <a:endCxn id="13" idx="0"/>
            </p:cNvCxnSpPr>
            <p:nvPr/>
          </p:nvCxnSpPr>
          <p:spPr>
            <a:xfrm rot="2881072">
              <a:off x="9176013" y="2986173"/>
              <a:ext cx="2937" cy="30426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49"/>
            <p:cNvCxnSpPr>
              <a:stCxn id="13" idx="4"/>
              <a:endCxn id="10" idx="0"/>
            </p:cNvCxnSpPr>
            <p:nvPr/>
          </p:nvCxnSpPr>
          <p:spPr>
            <a:xfrm rot="2881072">
              <a:off x="8833934" y="3308196"/>
              <a:ext cx="0" cy="282450"/>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2" name="Straight Connector 50"/>
            <p:cNvCxnSpPr>
              <a:stCxn id="10" idx="7"/>
              <a:endCxn id="33" idx="2"/>
            </p:cNvCxnSpPr>
            <p:nvPr/>
          </p:nvCxnSpPr>
          <p:spPr>
            <a:xfrm rot="2881072" flipV="1">
              <a:off x="8788666" y="3519948"/>
              <a:ext cx="268739"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3" name="Straight Connector 51"/>
            <p:cNvCxnSpPr>
              <a:stCxn id="33" idx="6"/>
              <a:endCxn id="12" idx="1"/>
            </p:cNvCxnSpPr>
            <p:nvPr/>
          </p:nvCxnSpPr>
          <p:spPr>
            <a:xfrm rot="2881072">
              <a:off x="9111278" y="3780935"/>
              <a:ext cx="93208" cy="22193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4" name="Straight Connector 52"/>
            <p:cNvCxnSpPr>
              <a:stCxn id="33" idx="4"/>
              <a:endCxn id="11" idx="7"/>
            </p:cNvCxnSpPr>
            <p:nvPr/>
          </p:nvCxnSpPr>
          <p:spPr>
            <a:xfrm rot="2881072" flipH="1">
              <a:off x="8932559" y="3706988"/>
              <a:ext cx="114145" cy="16483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5" name="Straight Connector 53"/>
            <p:cNvCxnSpPr>
              <a:stCxn id="33" idx="1"/>
              <a:endCxn id="13" idx="6"/>
            </p:cNvCxnSpPr>
            <p:nvPr/>
          </p:nvCxnSpPr>
          <p:spPr>
            <a:xfrm rot="2881072" flipH="1" flipV="1">
              <a:off x="8973541" y="3442906"/>
              <a:ext cx="268739" cy="11033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6" name="Straight Connector 54"/>
            <p:cNvCxnSpPr>
              <a:stCxn id="13" idx="7"/>
              <a:endCxn id="30" idx="3"/>
            </p:cNvCxnSpPr>
            <p:nvPr/>
          </p:nvCxnSpPr>
          <p:spPr>
            <a:xfrm rot="2881072" flipV="1">
              <a:off x="9138569" y="3186951"/>
              <a:ext cx="64440" cy="16721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7" name="Straight Connector 55"/>
            <p:cNvCxnSpPr>
              <a:stCxn id="30" idx="6"/>
              <a:endCxn id="26" idx="2"/>
            </p:cNvCxnSpPr>
            <p:nvPr/>
          </p:nvCxnSpPr>
          <p:spPr>
            <a:xfrm rot="2881072" flipV="1">
              <a:off x="9444717" y="3372521"/>
              <a:ext cx="231753" cy="6060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8" name="Straight Connector 56"/>
            <p:cNvCxnSpPr>
              <a:stCxn id="27" idx="1"/>
              <a:endCxn id="30" idx="5"/>
            </p:cNvCxnSpPr>
            <p:nvPr/>
          </p:nvCxnSpPr>
          <p:spPr>
            <a:xfrm rot="2881072" flipH="1" flipV="1">
              <a:off x="9212899" y="3438553"/>
              <a:ext cx="315776" cy="28577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59" name="Straight Connector 57"/>
            <p:cNvCxnSpPr>
              <a:stCxn id="33" idx="0"/>
              <a:endCxn id="26" idx="3"/>
            </p:cNvCxnSpPr>
            <p:nvPr/>
          </p:nvCxnSpPr>
          <p:spPr>
            <a:xfrm rot="2881072" flipV="1">
              <a:off x="9334924" y="3394861"/>
              <a:ext cx="178267" cy="4006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0" name="Straight Connector 58"/>
            <p:cNvCxnSpPr>
              <a:stCxn id="26" idx="1"/>
              <a:endCxn id="34" idx="5"/>
            </p:cNvCxnSpPr>
            <p:nvPr/>
          </p:nvCxnSpPr>
          <p:spPr>
            <a:xfrm rot="2881072" flipH="1" flipV="1">
              <a:off x="9517940" y="3127999"/>
              <a:ext cx="346141" cy="22808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59"/>
            <p:cNvCxnSpPr>
              <a:stCxn id="14" idx="7"/>
              <a:endCxn id="34" idx="3"/>
            </p:cNvCxnSpPr>
            <p:nvPr/>
          </p:nvCxnSpPr>
          <p:spPr>
            <a:xfrm rot="2881072" flipV="1">
              <a:off x="9427106" y="2900196"/>
              <a:ext cx="137310" cy="1843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0"/>
            <p:cNvCxnSpPr>
              <a:stCxn id="34" idx="7"/>
              <a:endCxn id="29" idx="3"/>
            </p:cNvCxnSpPr>
            <p:nvPr/>
          </p:nvCxnSpPr>
          <p:spPr>
            <a:xfrm rot="2881072" flipV="1">
              <a:off x="9766429" y="2872672"/>
              <a:ext cx="60588" cy="16435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1"/>
            <p:cNvCxnSpPr>
              <a:stCxn id="25" idx="1"/>
              <a:endCxn id="29" idx="5"/>
            </p:cNvCxnSpPr>
            <p:nvPr/>
          </p:nvCxnSpPr>
          <p:spPr>
            <a:xfrm rot="2881072" flipH="1" flipV="1">
              <a:off x="9864230" y="3053630"/>
              <a:ext cx="188174" cy="1699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2"/>
            <p:cNvCxnSpPr>
              <a:stCxn id="30" idx="0"/>
              <a:endCxn id="34" idx="4"/>
            </p:cNvCxnSpPr>
            <p:nvPr/>
          </p:nvCxnSpPr>
          <p:spPr>
            <a:xfrm rot="2881072" flipH="1" flipV="1">
              <a:off x="9545140" y="2986171"/>
              <a:ext cx="3130" cy="20983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5" name="Straight Connector 63"/>
            <p:cNvCxnSpPr>
              <a:stCxn id="34" idx="0"/>
              <a:endCxn id="16" idx="5"/>
            </p:cNvCxnSpPr>
            <p:nvPr/>
          </p:nvCxnSpPr>
          <p:spPr>
            <a:xfrm rot="2881072" flipH="1" flipV="1">
              <a:off x="9633209" y="2769764"/>
              <a:ext cx="148693" cy="14892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6" name="Straight Connector 64"/>
            <p:cNvCxnSpPr>
              <a:stCxn id="16" idx="7"/>
              <a:endCxn id="28" idx="3"/>
            </p:cNvCxnSpPr>
            <p:nvPr/>
          </p:nvCxnSpPr>
          <p:spPr>
            <a:xfrm rot="2881072" flipV="1">
              <a:off x="9857759" y="2534851"/>
              <a:ext cx="199551" cy="23729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28" idx="1"/>
              <a:endCxn id="19" idx="6"/>
            </p:cNvCxnSpPr>
            <p:nvPr/>
          </p:nvCxnSpPr>
          <p:spPr>
            <a:xfrm rot="2881072" flipH="1" flipV="1">
              <a:off x="10039329" y="2402842"/>
              <a:ext cx="215641" cy="138417"/>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8" name="Straight Connector 66"/>
            <p:cNvCxnSpPr>
              <a:stCxn id="19" idx="7"/>
              <a:endCxn id="32" idx="2"/>
            </p:cNvCxnSpPr>
            <p:nvPr/>
          </p:nvCxnSpPr>
          <p:spPr>
            <a:xfrm rot="2881072" flipV="1">
              <a:off x="10148231" y="2299371"/>
              <a:ext cx="338173" cy="162453"/>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7"/>
            <p:cNvCxnSpPr>
              <a:stCxn id="28" idx="0"/>
              <a:endCxn id="32" idx="4"/>
            </p:cNvCxnSpPr>
            <p:nvPr/>
          </p:nvCxnSpPr>
          <p:spPr>
            <a:xfrm rot="2881072" flipV="1">
              <a:off x="10284270" y="2436075"/>
              <a:ext cx="122532" cy="270024"/>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8"/>
            <p:cNvCxnSpPr>
              <a:stCxn id="29" idx="0"/>
              <a:endCxn id="28" idx="5"/>
            </p:cNvCxnSpPr>
            <p:nvPr/>
          </p:nvCxnSpPr>
          <p:spPr>
            <a:xfrm rot="2881072" flipH="1" flipV="1">
              <a:off x="10077940" y="2680632"/>
              <a:ext cx="32644" cy="21237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1" name="Straight Connector 69"/>
            <p:cNvCxnSpPr>
              <a:stCxn id="28" idx="7"/>
              <a:endCxn id="22" idx="2"/>
            </p:cNvCxnSpPr>
            <p:nvPr/>
          </p:nvCxnSpPr>
          <p:spPr>
            <a:xfrm rot="2881072" flipV="1">
              <a:off x="10245320" y="2591690"/>
              <a:ext cx="265541" cy="19276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2" name="Straight Connector 70"/>
            <p:cNvCxnSpPr>
              <a:stCxn id="22" idx="1"/>
              <a:endCxn id="32" idx="6"/>
            </p:cNvCxnSpPr>
            <p:nvPr/>
          </p:nvCxnSpPr>
          <p:spPr>
            <a:xfrm rot="2881072" flipH="1" flipV="1">
              <a:off x="10497387" y="2565496"/>
              <a:ext cx="143009" cy="10810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3" name="Straight Connector 71"/>
            <p:cNvCxnSpPr>
              <a:stCxn id="32" idx="7"/>
              <a:endCxn id="23" idx="3"/>
            </p:cNvCxnSpPr>
            <p:nvPr/>
          </p:nvCxnSpPr>
          <p:spPr>
            <a:xfrm rot="2881072" flipV="1">
              <a:off x="10617501" y="2406541"/>
              <a:ext cx="117121" cy="156822"/>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4" name="Straight Connector 72"/>
            <p:cNvCxnSpPr>
              <a:stCxn id="32" idx="1"/>
              <a:endCxn id="31" idx="4"/>
            </p:cNvCxnSpPr>
            <p:nvPr/>
          </p:nvCxnSpPr>
          <p:spPr>
            <a:xfrm rot="2881072" flipH="1" flipV="1">
              <a:off x="10525935" y="2219337"/>
              <a:ext cx="100483" cy="217906"/>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5" name="Straight Connector 73"/>
            <p:cNvCxnSpPr>
              <a:stCxn id="18" idx="7"/>
              <a:endCxn id="31" idx="2"/>
            </p:cNvCxnSpPr>
            <p:nvPr/>
          </p:nvCxnSpPr>
          <p:spPr>
            <a:xfrm rot="2881072" flipV="1">
              <a:off x="10529527" y="1997559"/>
              <a:ext cx="98022" cy="57685"/>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6" name="Straight Connector 74"/>
            <p:cNvCxnSpPr>
              <a:stCxn id="31" idx="1"/>
              <a:endCxn id="17" idx="5"/>
            </p:cNvCxnSpPr>
            <p:nvPr/>
          </p:nvCxnSpPr>
          <p:spPr>
            <a:xfrm rot="2881072" flipH="1" flipV="1">
              <a:off x="10669362" y="1828684"/>
              <a:ext cx="134217"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7" name="Straight Connector 75"/>
            <p:cNvCxnSpPr>
              <a:stCxn id="31" idx="0"/>
              <a:endCxn id="21" idx="4"/>
            </p:cNvCxnSpPr>
            <p:nvPr/>
          </p:nvCxnSpPr>
          <p:spPr>
            <a:xfrm rot="2881072" flipV="1">
              <a:off x="10857731" y="1939485"/>
              <a:ext cx="32405" cy="150161"/>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8" name="Straight Connector 76"/>
            <p:cNvCxnSpPr>
              <a:stCxn id="31" idx="7"/>
              <a:endCxn id="20" idx="3"/>
            </p:cNvCxnSpPr>
            <p:nvPr/>
          </p:nvCxnSpPr>
          <p:spPr>
            <a:xfrm rot="2881072" flipV="1">
              <a:off x="10865310" y="2082455"/>
              <a:ext cx="199028" cy="159899"/>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cxnSp>
          <p:nvCxnSpPr>
            <p:cNvPr id="79" name="Straight Connector 77"/>
            <p:cNvCxnSpPr>
              <a:stCxn id="31" idx="6"/>
              <a:endCxn id="23" idx="1"/>
            </p:cNvCxnSpPr>
            <p:nvPr/>
          </p:nvCxnSpPr>
          <p:spPr>
            <a:xfrm rot="2881072">
              <a:off x="10746265" y="2279234"/>
              <a:ext cx="168493" cy="64368"/>
            </a:xfrm>
            <a:prstGeom prst="line">
              <a:avLst/>
            </a:prstGeom>
            <a:grpFill/>
            <a:ln w="3175">
              <a:solidFill>
                <a:srgbClr val="B32229"/>
              </a:solidFill>
              <a:prstDash val="dashDot"/>
            </a:ln>
          </p:spPr>
          <p:style>
            <a:lnRef idx="1">
              <a:schemeClr val="accent1"/>
            </a:lnRef>
            <a:fillRef idx="0">
              <a:schemeClr val="accent1"/>
            </a:fillRef>
            <a:effectRef idx="0">
              <a:schemeClr val="accent1"/>
            </a:effectRef>
            <a:fontRef idx="minor">
              <a:schemeClr val="tx1"/>
            </a:fontRef>
          </p:style>
        </p:cxnSp>
        <p:sp>
          <p:nvSpPr>
            <p:cNvPr id="80" name="Oval 78"/>
            <p:cNvSpPr/>
            <p:nvPr/>
          </p:nvSpPr>
          <p:spPr>
            <a:xfrm rot="2881072">
              <a:off x="8158138" y="4339718"/>
              <a:ext cx="260282" cy="86280"/>
            </a:xfrm>
            <a:prstGeom prst="ellipse">
              <a:avLst/>
            </a:prstGeom>
            <a:solidFill>
              <a:srgbClr val="B32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5"/>
              <a:endParaRPr lang="en-US">
                <a:solidFill>
                  <a:schemeClr val="tx1">
                    <a:lumMod val="95000"/>
                    <a:lumOff val="5000"/>
                  </a:schemeClr>
                </a:solidFill>
              </a:endParaRPr>
            </a:p>
          </p:txBody>
        </p:sp>
      </p:grpSp>
      <p:pic>
        <p:nvPicPr>
          <p:cNvPr id="1026" name="Picture 2" descr="C:\Users\liusk\Desktop\ppt素材\任务.png任务"/>
          <p:cNvPicPr>
            <a:picLocks noChangeAspect="1" noChangeArrowheads="1"/>
          </p:cNvPicPr>
          <p:nvPr/>
        </p:nvPicPr>
        <p:blipFill rotWithShape="1">
          <a:blip r:embed="rId2"/>
          <a:srcRect/>
          <a:stretch>
            <a:fillRect/>
          </a:stretch>
        </p:blipFill>
        <p:spPr bwMode="auto">
          <a:xfrm>
            <a:off x="1062990" y="676593"/>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descr="C:\Users\liusk\Desktop\ppt素材\聊天.png聊天"/>
          <p:cNvPicPr>
            <a:picLocks noChangeAspect="1" noChangeArrowheads="1"/>
          </p:cNvPicPr>
          <p:nvPr/>
        </p:nvPicPr>
        <p:blipFill rotWithShape="1">
          <a:blip r:embed="rId3"/>
          <a:srcRect/>
          <a:stretch>
            <a:fillRect/>
          </a:stretch>
        </p:blipFill>
        <p:spPr bwMode="auto">
          <a:xfrm>
            <a:off x="3740150" y="675958"/>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descr="C:\Users\liusk\Desktop\ppt素材\我的.png我的"/>
          <p:cNvPicPr>
            <a:picLocks noChangeAspect="1" noChangeArrowheads="1"/>
          </p:cNvPicPr>
          <p:nvPr/>
        </p:nvPicPr>
        <p:blipFill rotWithShape="1">
          <a:blip r:embed="rId4"/>
          <a:srcRect/>
          <a:stretch>
            <a:fillRect/>
          </a:stretch>
        </p:blipFill>
        <p:spPr bwMode="auto">
          <a:xfrm>
            <a:off x="6463030" y="676593"/>
            <a:ext cx="2119630" cy="423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1225</Words>
  <Application>WPS 演示</Application>
  <PresentationFormat>全屏显示(16:9)</PresentationFormat>
  <Paragraphs>67</Paragraphs>
  <Slides>15</Slides>
  <Notes>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宋体</vt:lpstr>
      <vt:lpstr>Wingdings</vt:lpstr>
      <vt:lpstr>微软雅黑</vt:lpstr>
      <vt:lpstr>Vrinda</vt:lpstr>
      <vt:lpstr>Arial Unicode MS</vt:lpstr>
      <vt:lpstr>Calibri</vt:lpstr>
      <vt:lpstr>Calibri</vt:lpstr>
      <vt:lpstr>Open Sans</vt:lpstr>
      <vt:lpstr>Lato Regular</vt:lpstr>
      <vt:lpstr>Source Sans Pro ExtraLight</vt:lpstr>
      <vt:lpstr>Lato Light</vt:lpstr>
      <vt:lpstr>Gill Sans</vt:lpstr>
      <vt:lpstr>Meiryo</vt:lpstr>
      <vt:lpstr>Arial Narrow</vt:lpstr>
      <vt:lpstr>Segoe Print</vt:lpstr>
      <vt:lpstr>Calibri Light</vt:lpstr>
      <vt:lpstr>Yu Gothic UI</vt:lpstr>
      <vt:lpstr>Segoe UI 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凌月</cp:lastModifiedBy>
  <cp:revision>26</cp:revision>
  <dcterms:created xsi:type="dcterms:W3CDTF">2016-07-13T03:16:00Z</dcterms:created>
  <dcterms:modified xsi:type="dcterms:W3CDTF">2018-12-02T11:06:51Z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2052-10.1.0.7669</vt:lpwstr>
  </property>
  <property fmtid="{D5CDD505-2E9C-101B-9397-08002B2CF9AE}" pid="3" name="KSORubyTemplateID">
    <vt:lpwstr>13</vt:lpwstr>
  </property>
</Properties>
</file>